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3" r:id="rId3"/>
    <p:sldId id="284" r:id="rId4"/>
    <p:sldId id="286" r:id="rId5"/>
    <p:sldId id="287" r:id="rId6"/>
    <p:sldId id="285" r:id="rId7"/>
    <p:sldId id="279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288" r:id="rId22"/>
    <p:sldId id="271" r:id="rId23"/>
    <p:sldId id="281" r:id="rId24"/>
    <p:sldId id="280" r:id="rId25"/>
    <p:sldId id="257" r:id="rId26"/>
    <p:sldId id="275" r:id="rId27"/>
    <p:sldId id="276" r:id="rId28"/>
    <p:sldId id="282" r:id="rId2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Reconhecendo seus hábitos" id="{B9B51309-D148-4332-87C2-07BE32FBCA3B}">
          <p14:sldIdLst>
            <p14:sldId id="283"/>
            <p14:sldId id="284"/>
            <p14:sldId id="286"/>
            <p14:sldId id="287"/>
            <p14:sldId id="285"/>
            <p14:sldId id="279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02. Hábitos-chave" id="{999400F7-8A83-44A2-9018-E42D0DFC763A}">
          <p14:sldIdLst>
            <p14:sldId id="300"/>
            <p14:sldId id="301"/>
            <p14:sldId id="288"/>
            <p14:sldId id="271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02/05/2023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02/05/2023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802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883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45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02/05/2023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02/05/2023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s.minhaseconomias.com.br/" TargetMode="External"/><Relationship Id="rId3" Type="http://schemas.openxmlformats.org/officeDocument/2006/relationships/hyperlink" Target="https://www.meistertask.com/pt" TargetMode="External"/><Relationship Id="rId7" Type="http://schemas.openxmlformats.org/officeDocument/2006/relationships/hyperlink" Target="https://cursos.alura.com.br/forum/topico-sugestao-de-aplicativo-51190" TargetMode="External"/><Relationship Id="rId2" Type="http://schemas.openxmlformats.org/officeDocument/2006/relationships/hyperlink" Target="https://www.mindmeist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odledo.com/" TargetMode="External"/><Relationship Id="rId5" Type="http://schemas.openxmlformats.org/officeDocument/2006/relationships/hyperlink" Target="https://itunes.apple.com/br/app/momentum-habit-tracker-routines-goals-rituals/id946923599?mt=8" TargetMode="External"/><Relationship Id="rId4" Type="http://schemas.openxmlformats.org/officeDocument/2006/relationships/hyperlink" Target="https://chrome.google.com/webstore/detail/marinara-pomodoro%C2%AE-assist/lojgmehidjdhhbmpjfamhpkpodfcodef" TargetMode="External"/><Relationship Id="rId9" Type="http://schemas.openxmlformats.org/officeDocument/2006/relationships/hyperlink" Target="https://play.google.com/store/apps/details?id=com.minhaseconomia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modoro-tracker.com/" TargetMode="External"/><Relationship Id="rId2" Type="http://schemas.openxmlformats.org/officeDocument/2006/relationships/hyperlink" Target="https://play.google.com/store/apps/details?id=com.jp.tsurutan.routintaskmanage&amp;hl=pt_B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cz.mobilesoft.appblock&amp;hl=pt_BR" TargetMode="External"/><Relationship Id="rId5" Type="http://schemas.openxmlformats.org/officeDocument/2006/relationships/hyperlink" Target="https://play.google.com/store/apps/details?id=com.gmail.jmartindev.timetune" TargetMode="External"/><Relationship Id="rId4" Type="http://schemas.openxmlformats.org/officeDocument/2006/relationships/hyperlink" Target="https://play.google.com/store/apps/details?id=com.apps.dsimpletools.helpmefocu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eep.google.com/u/0/" TargetMode="External"/><Relationship Id="rId2" Type="http://schemas.openxmlformats.org/officeDocument/2006/relationships/hyperlink" Target="https://play.google.com/store/apps/details?id=com.humanhelper.forhuman.quick&amp;hl=p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rXlh_maUR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microsoft.com/office/2017/04/relationships/track" Target="../media/track1.vtt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go.microsoft.com/fwlink/?LinkId=62332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Desenvolvimento Pessoal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Hábitos: da produtividade às metas pessoais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7CBA4-52C5-81A1-6203-20F43E2F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Loop do hábito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614799-396D-C891-2C53-9E26F6AE6F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886534"/>
          </a:xfrm>
        </p:spPr>
        <p:txBody>
          <a:bodyPr>
            <a:normAutofit/>
          </a:bodyPr>
          <a:lstStyle/>
          <a:p>
            <a:r>
              <a:rPr lang="pt-BR" b="1" dirty="0"/>
              <a:t>Piloto automático: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Andar de bicicleta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Dirigir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Cozinhar</a:t>
            </a:r>
            <a:br>
              <a:rPr lang="pt-BR" dirty="0"/>
            </a:br>
            <a:br>
              <a:rPr lang="pt-BR" dirty="0"/>
            </a:br>
            <a:endParaRPr lang="pt-BR" dirty="0"/>
          </a:p>
          <a:p>
            <a:r>
              <a:rPr lang="pt-BR" b="1" dirty="0"/>
              <a:t>Dá pra sair do piloto automático? </a:t>
            </a:r>
          </a:p>
          <a:p>
            <a:pPr algn="l">
              <a:lnSpc>
                <a:spcPct val="100000"/>
              </a:lnSpc>
            </a:pPr>
            <a:r>
              <a:rPr lang="pt-BR" b="0" i="0" u="none" strike="noStrike" baseline="0" dirty="0"/>
              <a:t>“Hábitos são sequências de ações aprendidas depois de muita repetição, até que passam a ser executadas com o mínimo de esforço mental.” - Wolfram Schultz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DBA926-54FD-CF8D-6C45-1B7438BE88E0}"/>
              </a:ext>
            </a:extLst>
          </p:cNvPr>
          <p:cNvSpPr txBox="1">
            <a:spLocks/>
          </p:cNvSpPr>
          <p:nvPr/>
        </p:nvSpPr>
        <p:spPr>
          <a:xfrm>
            <a:off x="6528619" y="1435608"/>
            <a:ext cx="4416552" cy="510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O que nos motiva? </a:t>
            </a:r>
          </a:p>
          <a:p>
            <a:r>
              <a:rPr lang="pt-BR" i="1" dirty="0"/>
              <a:t>Exemplo 1: Fazer natação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Deixa</a:t>
            </a:r>
            <a:r>
              <a:rPr lang="pt-BR" dirty="0"/>
              <a:t>: Acordar e ver os óculos da natação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Rotina</a:t>
            </a:r>
            <a:r>
              <a:rPr lang="pt-BR" dirty="0"/>
              <a:t>: Nadar 500 metros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Recompensa</a:t>
            </a:r>
            <a:r>
              <a:rPr lang="pt-BR" dirty="0"/>
              <a:t>: Endorfina e relaxamento </a:t>
            </a:r>
          </a:p>
          <a:p>
            <a:r>
              <a:rPr lang="pt-BR" i="1" dirty="0"/>
              <a:t>Exemplo 2: Aprender espanhol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Deixa</a:t>
            </a:r>
            <a:r>
              <a:rPr lang="pt-BR" dirty="0"/>
              <a:t>: Trajeto casa – trabalho, trabalho - casa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Rotina</a:t>
            </a:r>
            <a:r>
              <a:rPr lang="pt-BR" dirty="0"/>
              <a:t>: Estudar via App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Recompensa</a:t>
            </a:r>
            <a:r>
              <a:rPr lang="pt-BR" dirty="0"/>
              <a:t>: Aprende um novo idioma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463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9EA86-F973-9395-68DC-127C04F0C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Seu loop do hábito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8E4CB5-A5CB-5085-9B14-CA32D176A7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035394" cy="5053682"/>
          </a:xfrm>
        </p:spPr>
        <p:txBody>
          <a:bodyPr>
            <a:normAutofit/>
          </a:bodyPr>
          <a:lstStyle/>
          <a:p>
            <a:r>
              <a:rPr lang="pt-BR" i="1" dirty="0"/>
              <a:t>hábito 1: Dormir as 22h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Deixa</a:t>
            </a:r>
            <a:r>
              <a:rPr lang="pt-BR" dirty="0"/>
              <a:t>: Deixar o ambiente com luz fraca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Rotina</a:t>
            </a:r>
            <a:r>
              <a:rPr lang="pt-BR" dirty="0"/>
              <a:t>: Alongamento / Leitura / Meditação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Recompensa</a:t>
            </a:r>
            <a:r>
              <a:rPr lang="pt-BR" dirty="0"/>
              <a:t>: Acordar com disposição para me exercitar. </a:t>
            </a:r>
          </a:p>
          <a:p>
            <a:r>
              <a:rPr lang="pt-BR" i="1" dirty="0"/>
              <a:t>hábito 2: Praticar atividade física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Deixa</a:t>
            </a:r>
            <a:r>
              <a:rPr lang="pt-BR" dirty="0"/>
              <a:t>: Acordar e ver as roupas do exercício e a bolsinha de água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Rotina</a:t>
            </a:r>
            <a:r>
              <a:rPr lang="pt-BR" dirty="0"/>
              <a:t>: Exercitar de segunda à sexta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Recompensa</a:t>
            </a:r>
            <a:r>
              <a:rPr lang="pt-BR" dirty="0"/>
              <a:t>: Saúde, sensação de bem estar físico e mental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1CF5542-F6C6-2946-736F-CA0F6A39BF30}"/>
              </a:ext>
            </a:extLst>
          </p:cNvPr>
          <p:cNvSpPr txBox="1">
            <a:spLocks/>
          </p:cNvSpPr>
          <p:nvPr/>
        </p:nvSpPr>
        <p:spPr>
          <a:xfrm>
            <a:off x="6345445" y="1435608"/>
            <a:ext cx="5035394" cy="5053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/>
              <a:t>hábito 3: Praticar meditação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</a:t>
            </a:r>
            <a:r>
              <a:rPr lang="pt-BR" b="1" dirty="0"/>
              <a:t>Deixa</a:t>
            </a:r>
            <a:r>
              <a:rPr lang="pt-BR" dirty="0"/>
              <a:t>: ...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Rotina</a:t>
            </a:r>
            <a:r>
              <a:rPr lang="pt-BR" dirty="0"/>
              <a:t>: ...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Recompensa</a:t>
            </a:r>
            <a:r>
              <a:rPr lang="pt-BR" dirty="0"/>
              <a:t>: ...</a:t>
            </a:r>
            <a:endParaRPr lang="pt-BR" i="1" dirty="0"/>
          </a:p>
          <a:p>
            <a:r>
              <a:rPr lang="pt-BR" i="1" dirty="0"/>
              <a:t>hábito 4: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Deixa</a:t>
            </a:r>
            <a:r>
              <a:rPr lang="pt-BR" dirty="0"/>
              <a:t>: ...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Rotina</a:t>
            </a:r>
            <a:r>
              <a:rPr lang="pt-BR" dirty="0"/>
              <a:t>: ...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 </a:t>
            </a:r>
            <a:r>
              <a:rPr lang="pt-BR" b="1" dirty="0"/>
              <a:t>Recompensa</a:t>
            </a:r>
            <a:r>
              <a:rPr lang="pt-BR" dirty="0"/>
              <a:t>: ...</a:t>
            </a:r>
          </a:p>
        </p:txBody>
      </p:sp>
    </p:spTree>
    <p:extLst>
      <p:ext uri="{BB962C8B-B14F-4D97-AF65-F5344CB8AC3E}">
        <p14:creationId xmlns:p14="http://schemas.microsoft.com/office/powerpoint/2010/main" val="338773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9618C-ADB5-709E-3323-42ADDF7E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9448703" cy="640080"/>
          </a:xfrm>
        </p:spPr>
        <p:txBody>
          <a:bodyPr/>
          <a:lstStyle/>
          <a:p>
            <a:r>
              <a:rPr lang="pt-BR" dirty="0"/>
              <a:t>Crie metas mais efetivas com o Método S.M.A.R.T.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03A6CF-27A0-867D-5E27-C55C59CCC9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74336"/>
          </a:xfrm>
        </p:spPr>
        <p:txBody>
          <a:bodyPr/>
          <a:lstStyle/>
          <a:p>
            <a:r>
              <a:rPr lang="pt-BR" b="1" dirty="0">
                <a:solidFill>
                  <a:schemeClr val="accent2"/>
                </a:solidFill>
              </a:rPr>
              <a:t>Prazos: </a:t>
            </a:r>
            <a:r>
              <a:rPr lang="pt-BR" dirty="0"/>
              <a:t>É importante definir prazos</a:t>
            </a:r>
            <a:br>
              <a:rPr lang="pt-BR" dirty="0"/>
            </a:br>
            <a:r>
              <a:rPr lang="pt-BR" dirty="0"/>
              <a:t>Objetivos – metas -&gt; </a:t>
            </a:r>
            <a:r>
              <a:rPr lang="pt-BR" b="1" dirty="0"/>
              <a:t>Como acompanhar o rendimento?  </a:t>
            </a:r>
          </a:p>
          <a:p>
            <a:r>
              <a:rPr lang="pt-BR" b="1" dirty="0"/>
              <a:t>MÉTODO S.M.A.R.T </a:t>
            </a:r>
          </a:p>
          <a:p>
            <a:pPr algn="l"/>
            <a:r>
              <a:rPr lang="pt-BR" b="1" i="0" u="none" strike="noStrike" baseline="0" dirty="0" err="1"/>
              <a:t>S</a:t>
            </a:r>
            <a:r>
              <a:rPr lang="pt-BR" b="0" i="0" u="none" strike="noStrike" baseline="0" dirty="0" err="1"/>
              <a:t>pecific</a:t>
            </a:r>
            <a:r>
              <a:rPr lang="pt-BR" b="0" i="0" u="none" strike="noStrike" baseline="0" dirty="0"/>
              <a:t> (Específica)</a:t>
            </a:r>
          </a:p>
          <a:p>
            <a:pPr algn="l"/>
            <a:r>
              <a:rPr lang="pt-BR" b="1" i="0" u="none" strike="noStrike" baseline="0" dirty="0" err="1"/>
              <a:t>M</a:t>
            </a:r>
            <a:r>
              <a:rPr lang="pt-BR" b="0" i="0" u="none" strike="noStrike" baseline="0" dirty="0" err="1"/>
              <a:t>ensurable</a:t>
            </a:r>
            <a:r>
              <a:rPr lang="pt-BR" b="0" i="0" u="none" strike="noStrike" baseline="0" dirty="0"/>
              <a:t> (Mensurável)</a:t>
            </a:r>
          </a:p>
          <a:p>
            <a:pPr algn="l"/>
            <a:r>
              <a:rPr lang="pt-BR" b="1" i="0" u="none" strike="noStrike" baseline="0" dirty="0" err="1"/>
              <a:t>A</a:t>
            </a:r>
            <a:r>
              <a:rPr lang="pt-BR" b="0" i="0" u="none" strike="noStrike" baseline="0" dirty="0" err="1"/>
              <a:t>ttainable</a:t>
            </a:r>
            <a:r>
              <a:rPr lang="pt-BR" b="0" i="0" u="none" strike="noStrike" baseline="0" dirty="0"/>
              <a:t> (Alcançável)</a:t>
            </a:r>
          </a:p>
          <a:p>
            <a:pPr algn="l"/>
            <a:r>
              <a:rPr lang="pt-BR" b="1" i="0" u="none" strike="noStrike" baseline="0" dirty="0" err="1"/>
              <a:t>R</a:t>
            </a:r>
            <a:r>
              <a:rPr lang="pt-BR" b="0" i="0" u="none" strike="noStrike" baseline="0" dirty="0" err="1"/>
              <a:t>elevant</a:t>
            </a:r>
            <a:r>
              <a:rPr lang="pt-BR" b="0" i="0" u="none" strike="noStrike" baseline="0" dirty="0"/>
              <a:t> (Relevante)</a:t>
            </a:r>
          </a:p>
          <a:p>
            <a:pPr algn="l"/>
            <a:r>
              <a:rPr lang="pt-BR" b="1" i="0" u="none" strike="noStrike" baseline="0" dirty="0"/>
              <a:t>T</a:t>
            </a:r>
            <a:r>
              <a:rPr lang="pt-BR" b="0" i="0" u="none" strike="noStrike" baseline="0" dirty="0"/>
              <a:t>ime-</a:t>
            </a:r>
            <a:r>
              <a:rPr lang="pt-BR" b="0" i="0" u="none" strike="noStrike" baseline="0" dirty="0" err="1"/>
              <a:t>related</a:t>
            </a:r>
            <a:r>
              <a:rPr lang="pt-BR" b="0" i="0" u="none" strike="noStrike" baseline="0" dirty="0"/>
              <a:t> (Tempo)</a:t>
            </a:r>
            <a:endParaRPr lang="pt-BR" b="1" dirty="0"/>
          </a:p>
          <a:p>
            <a:endParaRPr lang="pt-BR" b="1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395966E-1CAA-D2C9-8B69-BAB5DB02AC0F}"/>
              </a:ext>
            </a:extLst>
          </p:cNvPr>
          <p:cNvSpPr txBox="1">
            <a:spLocks/>
          </p:cNvSpPr>
          <p:nvPr/>
        </p:nvSpPr>
        <p:spPr>
          <a:xfrm>
            <a:off x="6096000" y="1435608"/>
            <a:ext cx="4416552" cy="199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accent2"/>
                </a:solidFill>
              </a:rPr>
              <a:t>Objetivo:</a:t>
            </a:r>
            <a:br>
              <a:rPr lang="pt-BR" b="1" dirty="0">
                <a:solidFill>
                  <a:schemeClr val="accent2"/>
                </a:solidFill>
              </a:rPr>
            </a:br>
            <a:r>
              <a:rPr lang="pt-BR" b="1" dirty="0">
                <a:solidFill>
                  <a:schemeClr val="accent2"/>
                </a:solidFill>
              </a:rPr>
              <a:t>Meta:</a:t>
            </a:r>
            <a:br>
              <a:rPr lang="pt-BR" b="1" dirty="0">
                <a:solidFill>
                  <a:schemeClr val="accent2"/>
                </a:solidFill>
              </a:rPr>
            </a:br>
            <a:r>
              <a:rPr lang="pt-BR" b="1" dirty="0">
                <a:solidFill>
                  <a:schemeClr val="accent2"/>
                </a:solidFill>
              </a:rPr>
              <a:t>Especificar: </a:t>
            </a:r>
            <a:br>
              <a:rPr lang="pt-BR" b="1" dirty="0">
                <a:solidFill>
                  <a:schemeClr val="accent2"/>
                </a:solidFill>
              </a:rPr>
            </a:br>
            <a:r>
              <a:rPr lang="pt-BR" b="1" dirty="0">
                <a:solidFill>
                  <a:schemeClr val="accent2"/>
                </a:solidFill>
              </a:rPr>
              <a:t>Mas por quê?</a:t>
            </a:r>
            <a:br>
              <a:rPr lang="pt-BR" b="1" dirty="0">
                <a:solidFill>
                  <a:schemeClr val="accent2"/>
                </a:solidFill>
              </a:rPr>
            </a:br>
            <a:r>
              <a:rPr lang="pt-BR" b="1" dirty="0">
                <a:solidFill>
                  <a:schemeClr val="accent2"/>
                </a:solidFill>
              </a:rPr>
              <a:t>Mensurar:  </a:t>
            </a:r>
            <a:endParaRPr lang="pt-BR" b="1" dirty="0"/>
          </a:p>
          <a:p>
            <a:endParaRPr lang="pt-BR" b="1" dirty="0"/>
          </a:p>
        </p:txBody>
      </p:sp>
      <p:pic>
        <p:nvPicPr>
          <p:cNvPr id="20" name="Imagem 19" descr="Texto, Carta&#10;&#10;Descrição gerada automaticamente">
            <a:extLst>
              <a:ext uri="{FF2B5EF4-FFF2-40B4-BE49-F238E27FC236}">
                <a16:creationId xmlns:a16="http://schemas.microsoft.com/office/drawing/2014/main" id="{CB694D7D-51AA-39F6-CD46-CDB93787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92174"/>
            <a:ext cx="4503810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8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258CA-481D-09D0-5010-5CCD40D6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337658" cy="640080"/>
          </a:xfrm>
        </p:spPr>
        <p:txBody>
          <a:bodyPr>
            <a:normAutofit/>
          </a:bodyPr>
          <a:lstStyle/>
          <a:p>
            <a:r>
              <a:rPr lang="pt-BR" dirty="0"/>
              <a:t>Finalize a criação das metas com o método S.M.AR.T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DD9A0-9CA2-42DC-10FA-76855B8321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01615" cy="5102844"/>
          </a:xfrm>
        </p:spPr>
        <p:txBody>
          <a:bodyPr/>
          <a:lstStyle/>
          <a:p>
            <a:pPr algn="l"/>
            <a:r>
              <a:rPr lang="pt-BR" sz="1400" b="1" dirty="0"/>
              <a:t>As metas precisam ser: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1" i="0" u="none" strike="noStrike" baseline="0" dirty="0"/>
              <a:t>  </a:t>
            </a:r>
            <a:r>
              <a:rPr lang="pt-BR" sz="1400" b="1" i="0" u="none" strike="noStrike" baseline="0" dirty="0" err="1"/>
              <a:t>S</a:t>
            </a:r>
            <a:r>
              <a:rPr lang="pt-BR" sz="1400" b="0" i="0" u="none" strike="noStrike" baseline="0" dirty="0" err="1"/>
              <a:t>pecific</a:t>
            </a:r>
            <a:r>
              <a:rPr lang="pt-BR" sz="1400" b="0" i="0" u="none" strike="noStrike" baseline="0" dirty="0"/>
              <a:t> (Específica): </a:t>
            </a:r>
            <a:r>
              <a:rPr lang="pt-BR" sz="1400" dirty="0"/>
              <a:t>Especifique o que você almeja alcançar.</a:t>
            </a:r>
            <a:endParaRPr lang="pt-BR" sz="1400" b="0" i="0" u="none" strike="noStrike" baseline="0" dirty="0"/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1" i="0" u="none" strike="noStrike" baseline="0" dirty="0"/>
              <a:t>  </a:t>
            </a:r>
            <a:r>
              <a:rPr lang="pt-BR" sz="1400" b="1" i="0" u="none" strike="noStrike" baseline="0" dirty="0" err="1"/>
              <a:t>M</a:t>
            </a:r>
            <a:r>
              <a:rPr lang="pt-BR" sz="1400" b="0" i="0" u="none" strike="noStrike" baseline="0" dirty="0" err="1"/>
              <a:t>ensurable</a:t>
            </a:r>
            <a:r>
              <a:rPr lang="pt-BR" sz="1400" b="0" i="0" u="none" strike="noStrike" baseline="0" dirty="0"/>
              <a:t> (Mensurável): Como você pretende mensurar suas metas?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1" i="0" u="none" strike="noStrike" baseline="0" dirty="0"/>
              <a:t>  </a:t>
            </a:r>
            <a:r>
              <a:rPr lang="pt-BR" sz="1400" b="1" i="0" u="none" strike="noStrike" baseline="0" dirty="0" err="1"/>
              <a:t>A</a:t>
            </a:r>
            <a:r>
              <a:rPr lang="pt-BR" sz="1400" b="0" i="0" u="none" strike="noStrike" baseline="0" dirty="0" err="1"/>
              <a:t>ttainable</a:t>
            </a:r>
            <a:r>
              <a:rPr lang="pt-BR" sz="1400" b="0" i="0" u="none" strike="noStrike" baseline="0" dirty="0"/>
              <a:t> (Alcançável): Estimar é complicado, mas pense em metas racionais, alcançáveis.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1" i="0" u="none" strike="noStrike" baseline="0" dirty="0"/>
              <a:t>  </a:t>
            </a:r>
            <a:r>
              <a:rPr lang="pt-BR" sz="1400" b="1" i="0" u="none" strike="noStrike" baseline="0" dirty="0" err="1"/>
              <a:t>R</a:t>
            </a:r>
            <a:r>
              <a:rPr lang="pt-BR" sz="1400" b="0" i="0" u="none" strike="noStrike" baseline="0" dirty="0" err="1"/>
              <a:t>elevant</a:t>
            </a:r>
            <a:r>
              <a:rPr lang="pt-BR" sz="1400" b="0" i="0" u="none" strike="noStrike" baseline="0" dirty="0"/>
              <a:t> (Relevante): Faz sentido? O que vai agregar e trazer de benefícios?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1" i="0" u="none" strike="noStrike" baseline="0" dirty="0"/>
              <a:t>  T</a:t>
            </a:r>
            <a:r>
              <a:rPr lang="pt-BR" sz="1400" b="0" i="0" u="none" strike="noStrike" baseline="0" dirty="0"/>
              <a:t>ime-</a:t>
            </a:r>
            <a:r>
              <a:rPr lang="pt-BR" sz="1400" b="0" i="0" u="none" strike="noStrike" baseline="0" dirty="0" err="1"/>
              <a:t>related</a:t>
            </a:r>
            <a:r>
              <a:rPr lang="pt-BR" sz="1400" b="0" i="0" u="none" strike="noStrike" baseline="0" dirty="0"/>
              <a:t> (Tempo): É preciso estabelecer prazos </a:t>
            </a:r>
            <a:endParaRPr lang="pt-BR" sz="1400" b="1" dirty="0"/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77624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2E026-F562-7521-2878-87945A88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sua meta SMART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BD917E-5A80-929E-63F6-1DA4C4BBF8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pt-BR" b="0" i="0" dirty="0">
                <a:effectLst/>
              </a:rPr>
              <a:t>Agora é a sua vez de usar a Meta SMART. Depois de definir um objetivo, pense nos 5 itens que tornam uma meta SMART e em como você pode ajustá-los para que isso ocorra.</a:t>
            </a:r>
          </a:p>
          <a:p>
            <a:pPr algn="l"/>
            <a:r>
              <a:rPr lang="pt-BR" b="0" i="0" dirty="0">
                <a:effectLst/>
              </a:rPr>
              <a:t>Só para lembrar, uma meta SMART precisa ser: específica, mensurável, alcançável, relevante e ter um prazo.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86B4C56-49E9-78C6-4AD0-0A17BE95DAE6}"/>
              </a:ext>
            </a:extLst>
          </p:cNvPr>
          <p:cNvSpPr txBox="1">
            <a:spLocks/>
          </p:cNvSpPr>
          <p:nvPr/>
        </p:nvSpPr>
        <p:spPr>
          <a:xfrm>
            <a:off x="5981651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/>
              <a:t>META: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200" b="1" i="0" u="none" strike="noStrike" baseline="0" dirty="0"/>
              <a:t> </a:t>
            </a:r>
            <a:r>
              <a:rPr lang="pt-BR" sz="1200" b="1" i="0" u="none" strike="noStrike" baseline="0" dirty="0" err="1"/>
              <a:t>S</a:t>
            </a:r>
            <a:r>
              <a:rPr lang="pt-BR" sz="1200" b="0" i="0" u="none" strike="noStrike" baseline="0" dirty="0" err="1"/>
              <a:t>pecific</a:t>
            </a:r>
            <a:r>
              <a:rPr lang="pt-BR" sz="1200" b="0" i="0" u="none" strike="noStrike" baseline="0" dirty="0"/>
              <a:t> (Específica):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200" b="1" i="0" u="none" strike="noStrike" baseline="0" dirty="0"/>
              <a:t>  </a:t>
            </a:r>
            <a:r>
              <a:rPr lang="pt-BR" sz="1200" b="1" i="0" u="none" strike="noStrike" baseline="0" dirty="0" err="1"/>
              <a:t>M</a:t>
            </a:r>
            <a:r>
              <a:rPr lang="pt-BR" sz="1200" b="0" i="0" u="none" strike="noStrike" baseline="0" dirty="0" err="1"/>
              <a:t>ensurable</a:t>
            </a:r>
            <a:r>
              <a:rPr lang="pt-BR" sz="1200" b="0" i="0" u="none" strike="noStrike" baseline="0" dirty="0"/>
              <a:t> (Mensurável):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200" b="1" i="0" u="none" strike="noStrike" baseline="0" dirty="0"/>
              <a:t>  </a:t>
            </a:r>
            <a:r>
              <a:rPr lang="pt-BR" sz="1200" b="1" i="0" u="none" strike="noStrike" baseline="0" dirty="0" err="1"/>
              <a:t>A</a:t>
            </a:r>
            <a:r>
              <a:rPr lang="pt-BR" sz="1200" b="0" i="0" u="none" strike="noStrike" baseline="0" dirty="0" err="1"/>
              <a:t>ttainable</a:t>
            </a:r>
            <a:r>
              <a:rPr lang="pt-BR" sz="1200" b="0" i="0" u="none" strike="noStrike" baseline="0" dirty="0"/>
              <a:t> (Alcançável): 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200" b="1" i="0" u="none" strike="noStrike" baseline="0" dirty="0"/>
              <a:t>  </a:t>
            </a:r>
            <a:r>
              <a:rPr lang="pt-BR" sz="1200" b="1" i="0" u="none" strike="noStrike" baseline="0" dirty="0" err="1"/>
              <a:t>R</a:t>
            </a:r>
            <a:r>
              <a:rPr lang="pt-BR" sz="1200" b="0" i="0" u="none" strike="noStrike" baseline="0" dirty="0" err="1"/>
              <a:t>elevant</a:t>
            </a:r>
            <a:r>
              <a:rPr lang="pt-BR" sz="1200" b="0" i="0" u="none" strike="noStrike" baseline="0" dirty="0"/>
              <a:t> (Relevante):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200" b="1" i="0" u="none" strike="noStrike" baseline="0" dirty="0"/>
              <a:t>  T</a:t>
            </a:r>
            <a:r>
              <a:rPr lang="pt-BR" sz="1200" b="0" i="0" u="none" strike="noStrike" baseline="0" dirty="0"/>
              <a:t>ime-</a:t>
            </a:r>
            <a:r>
              <a:rPr lang="pt-BR" sz="1200" b="0" i="0" u="none" strike="noStrike" baseline="0" dirty="0" err="1"/>
              <a:t>related</a:t>
            </a:r>
            <a:r>
              <a:rPr lang="pt-BR" sz="1200" b="0" i="0" u="none" strike="noStrike" baseline="0" dirty="0"/>
              <a:t> (Tempo):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1046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4CBE-70FB-DED7-D0CC-E03B3537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Sugestões de aplicativos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96D880-5B4E-F511-4BBE-7BF0730ECB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03575" cy="497433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O aluno Adriano Correia Firmino disse</a:t>
            </a:r>
            <a:r>
              <a:rPr lang="pt-BR" b="0" i="0" dirty="0">
                <a:effectLst/>
              </a:rPr>
              <a:t>: "Como uma alternativa ao </a:t>
            </a:r>
            <a:r>
              <a:rPr lang="pt-BR" b="0" i="0" dirty="0" err="1">
                <a:effectLst/>
              </a:rPr>
              <a:t>Evernote</a:t>
            </a:r>
            <a:r>
              <a:rPr lang="pt-BR" b="0" i="0" dirty="0">
                <a:effectLst/>
              </a:rPr>
              <a:t>, estou utilizando uma plataforma chamada </a:t>
            </a:r>
            <a:r>
              <a:rPr lang="pt-BR" b="0" i="0" dirty="0" err="1">
                <a:effectLst/>
              </a:rPr>
              <a:t>mindmeister</a:t>
            </a:r>
            <a:r>
              <a:rPr lang="pt-BR" b="0" i="0" dirty="0">
                <a:effectLst/>
              </a:rPr>
              <a:t> (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https://www.mindmeister.com</a:t>
            </a:r>
            <a:r>
              <a:rPr lang="pt-BR" b="0" i="0" dirty="0">
                <a:effectLst/>
              </a:rPr>
              <a:t>). Lá é possível criar mapas mentais, que servem para muitas coisas, como tomar notas de um curso, realizar um planejamento, etc."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Já o aluno Victor Siqueira</a:t>
            </a:r>
            <a:r>
              <a:rPr lang="pt-BR" b="0" i="0" dirty="0">
                <a:effectLst/>
              </a:rPr>
              <a:t> recomenda o </a:t>
            </a:r>
            <a:r>
              <a:rPr lang="pt-BR" b="0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Meister Task</a:t>
            </a:r>
            <a:r>
              <a:rPr lang="pt-BR" b="0" i="0" dirty="0">
                <a:effectLst/>
              </a:rPr>
              <a:t>, </a:t>
            </a:r>
            <a:r>
              <a:rPr lang="pt-BR" b="0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Marinara: Assistente Pomodoro</a:t>
            </a:r>
            <a:r>
              <a:rPr lang="pt-BR" b="0" i="0" dirty="0">
                <a:effectLst/>
              </a:rPr>
              <a:t> e </a:t>
            </a:r>
            <a:r>
              <a:rPr lang="pt-BR" b="0" i="0" dirty="0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Momentum</a:t>
            </a:r>
            <a:endParaRPr lang="pt-BR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Os alunos Diego de </a:t>
            </a:r>
            <a:r>
              <a:rPr lang="pt-BR" b="1" i="0" dirty="0" err="1">
                <a:effectLst/>
              </a:rPr>
              <a:t>Araujo</a:t>
            </a:r>
            <a:r>
              <a:rPr lang="pt-BR" b="1" i="0" dirty="0">
                <a:effectLst/>
              </a:rPr>
              <a:t> e Rodrigo Caetano Ferreira</a:t>
            </a:r>
            <a:r>
              <a:rPr lang="pt-BR" b="0" i="0" dirty="0">
                <a:effectLst/>
              </a:rPr>
              <a:t> sugeriram, para quem não conhece, um programa online chamado </a:t>
            </a:r>
            <a:r>
              <a:rPr lang="pt-BR" b="0" i="0" dirty="0" err="1">
                <a:effectLst/>
              </a:rPr>
              <a:t>Habitica</a:t>
            </a:r>
            <a:r>
              <a:rPr lang="pt-BR" b="0" i="0" dirty="0">
                <a:effectLst/>
              </a:rPr>
              <a:t> (disponível também para Android e iOS) o qual é possível listar as tarefas a serem feitas e hábitos para se ter e evitar de uma forma diferente.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Sugestão do aluno Daniel Carvalho Costa</a:t>
            </a:r>
            <a:r>
              <a:rPr lang="pt-BR" b="0" i="0" dirty="0">
                <a:effectLst/>
              </a:rPr>
              <a:t>: </a:t>
            </a:r>
            <a:r>
              <a:rPr lang="pt-BR" b="0" i="0" dirty="0" err="1"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Toodledo</a:t>
            </a:r>
            <a:endParaRPr lang="pt-BR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Sugestão da aluna Helen Figueiredo</a:t>
            </a:r>
            <a:r>
              <a:rPr lang="pt-BR" b="0" i="0" dirty="0">
                <a:effectLst/>
              </a:rPr>
              <a:t>: </a:t>
            </a:r>
            <a:r>
              <a:rPr lang="pt-BR" b="0" i="0" dirty="0" err="1"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ColorNote</a:t>
            </a:r>
            <a:r>
              <a:rPr lang="pt-BR" b="0" i="0" dirty="0">
                <a:effectLst/>
              </a:rPr>
              <a:t> e </a:t>
            </a:r>
            <a:r>
              <a:rPr lang="pt-BR" b="0" i="0" dirty="0" err="1">
                <a:solidFill>
                  <a:srgbClr val="0563C1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Kanban</a:t>
            </a:r>
            <a:r>
              <a:rPr lang="pt-BR" b="0" i="0" dirty="0">
                <a:solidFill>
                  <a:srgbClr val="0563C1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Task </a:t>
            </a:r>
            <a:r>
              <a:rPr lang="pt-BR" b="0" i="0" dirty="0" err="1"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</a:t>
            </a:r>
            <a:endParaRPr lang="pt-BR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Sugestão do aluno Jose Honorato</a:t>
            </a:r>
            <a:r>
              <a:rPr lang="pt-BR" b="0" i="0" dirty="0">
                <a:effectLst/>
              </a:rPr>
              <a:t>: Para a gestão financeira, eu utilizo o app </a:t>
            </a:r>
            <a:r>
              <a:rPr lang="pt-BR" b="0" i="0" dirty="0"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Minhas Economias</a:t>
            </a:r>
            <a:r>
              <a:rPr lang="pt-BR" b="0" i="0" dirty="0">
                <a:effectLst/>
              </a:rPr>
              <a:t> e o lado bom que também tem a versão Web, que assim fica fácil de criar o habito de controle. </a:t>
            </a:r>
            <a:r>
              <a:rPr lang="pt-BR" b="0" i="0" dirty="0">
                <a:solidFill>
                  <a:srgbClr val="0563C1"/>
                </a:solidFill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</a:t>
            </a:r>
            <a:r>
              <a:rPr lang="pt-BR" b="0" i="0" dirty="0" err="1">
                <a:solidFill>
                  <a:srgbClr val="0563C1"/>
                </a:solidFill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details?id</a:t>
            </a:r>
            <a:r>
              <a:rPr lang="pt-BR" b="0" i="0" dirty="0">
                <a:solidFill>
                  <a:srgbClr val="0563C1"/>
                </a:solidFill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pt-BR" b="0" i="0" dirty="0" err="1"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com.minhaseconomias</a:t>
            </a:r>
            <a:r>
              <a:rPr lang="pt-BR" b="0" i="0" dirty="0">
                <a:effectLst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906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4CBE-70FB-DED7-D0CC-E03B3537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Sugestões de aplicativos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96D880-5B4E-F511-4BBE-7BF0730ECB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03575" cy="4974336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O aluno Sergio de Almeida Cipriano também compartilhou um app conosco</a:t>
            </a:r>
            <a:r>
              <a:rPr lang="pt-BR" b="0" i="0" dirty="0">
                <a:effectLst/>
              </a:rPr>
              <a:t>: "Enquanto fazia o curso de hábitos experimentei diversos apps que ajudavam a melhorar a </a:t>
            </a:r>
            <a:r>
              <a:rPr lang="pt-BR" b="0" i="0" dirty="0" err="1">
                <a:effectLst/>
              </a:rPr>
              <a:t>rotina.Acabou</a:t>
            </a:r>
            <a:r>
              <a:rPr lang="pt-BR" b="0" i="0" dirty="0">
                <a:effectLst/>
              </a:rPr>
              <a:t> que me adaptei muito bem ao </a:t>
            </a:r>
            <a:r>
              <a:rPr lang="pt-BR" b="0" i="0" dirty="0" err="1">
                <a:effectLst/>
              </a:rPr>
              <a:t>roubit</a:t>
            </a:r>
            <a:r>
              <a:rPr lang="pt-BR" b="0" i="0" dirty="0">
                <a:effectLst/>
              </a:rPr>
              <a:t>(ou Gerenciamento da Rotina Diária). Recomendo muito pela facilidade que é em </a:t>
            </a:r>
            <a:r>
              <a:rPr lang="pt-BR" b="0" i="0" dirty="0" err="1">
                <a:effectLst/>
              </a:rPr>
              <a:t>usá-lo,só</a:t>
            </a:r>
            <a:r>
              <a:rPr lang="pt-BR" b="0" i="0" dirty="0">
                <a:effectLst/>
              </a:rPr>
              <a:t> que uso no </a:t>
            </a:r>
            <a:r>
              <a:rPr lang="pt-BR" b="0" i="0" dirty="0" err="1">
                <a:effectLst/>
              </a:rPr>
              <a:t>android,então</a:t>
            </a:r>
            <a:r>
              <a:rPr lang="pt-BR" b="0" i="0" dirty="0">
                <a:effectLst/>
              </a:rPr>
              <a:t> não sei se é disponível para </a:t>
            </a:r>
            <a:r>
              <a:rPr lang="pt-BR" b="0" i="0" dirty="0" err="1">
                <a:effectLst/>
              </a:rPr>
              <a:t>todos.Mesmo</a:t>
            </a:r>
            <a:r>
              <a:rPr lang="pt-BR" b="0" i="0" dirty="0">
                <a:effectLst/>
              </a:rPr>
              <a:t> </a:t>
            </a:r>
            <a:r>
              <a:rPr lang="pt-BR" b="0" i="0" dirty="0" err="1">
                <a:effectLst/>
              </a:rPr>
              <a:t>assim,vale</a:t>
            </a:r>
            <a:r>
              <a:rPr lang="pt-BR" b="0" i="0" dirty="0">
                <a:effectLst/>
              </a:rPr>
              <a:t> a tentativa."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https://play.google.com/store/apps/details?id=com.jp.tsurutan.routintaskmanage&amp;hl=pt_BR</a:t>
            </a:r>
            <a:endParaRPr lang="pt-BR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A aluna Vanessa Luiza Quaresma disse</a:t>
            </a:r>
            <a:r>
              <a:rPr lang="pt-BR" b="0" i="0" dirty="0">
                <a:effectLst/>
              </a:rPr>
              <a:t>: "Como alternativa para utilização da técnica Pomodoro, indico o site Pomodoro </a:t>
            </a:r>
            <a:r>
              <a:rPr lang="pt-BR" b="0" i="0" dirty="0" err="1">
                <a:effectLst/>
              </a:rPr>
              <a:t>Tracker</a:t>
            </a:r>
            <a:r>
              <a:rPr lang="pt-BR" b="0" i="0" dirty="0">
                <a:effectLst/>
              </a:rPr>
              <a:t>. Este site possibilita a criação de uma lista de tarefas juntamente ao cronômetro Pomodoro e permite acompanhar seu status de produtividade de acordo com a realização das tarefas cadastradas." </a:t>
            </a:r>
            <a:r>
              <a:rPr lang="pt-BR" b="0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https://pomodoro-tracker.com/</a:t>
            </a:r>
            <a:endParaRPr lang="pt-BR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Sugestão do aluno Roger Ruiz da Silva</a:t>
            </a:r>
            <a:r>
              <a:rPr lang="pt-BR" b="0" i="0" dirty="0">
                <a:effectLst/>
              </a:rPr>
              <a:t>: "Gostaria de sugerir o aplicativo </a:t>
            </a:r>
            <a:r>
              <a:rPr lang="pt-BR" b="0" i="0" dirty="0" err="1">
                <a:effectLst/>
              </a:rPr>
              <a:t>Helpme</a:t>
            </a:r>
            <a:r>
              <a:rPr lang="pt-BR" b="0" i="0" dirty="0">
                <a:effectLst/>
              </a:rPr>
              <a:t> Focus. Com ele, é possível bloquear os aplicativos </a:t>
            </a:r>
            <a:r>
              <a:rPr lang="pt-BR" b="0" i="0" dirty="0" err="1">
                <a:effectLst/>
              </a:rPr>
              <a:t>distratores</a:t>
            </a:r>
            <a:r>
              <a:rPr lang="pt-BR" b="0" i="0" dirty="0">
                <a:effectLst/>
              </a:rPr>
              <a:t> durante um período de tempo." Link: </a:t>
            </a:r>
            <a:r>
              <a:rPr lang="pt-BR" b="0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https://play.google.com/store/apps/details?id=com.apps.dsimpletools.helpmefocus</a:t>
            </a:r>
            <a:endParaRPr lang="pt-BR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Sugestão do aluno Afonso </a:t>
            </a:r>
            <a:r>
              <a:rPr lang="pt-BR" b="1" i="0" dirty="0" err="1">
                <a:effectLst/>
              </a:rPr>
              <a:t>Araujo</a:t>
            </a:r>
            <a:r>
              <a:rPr lang="pt-BR" b="1" i="0" dirty="0">
                <a:effectLst/>
              </a:rPr>
              <a:t> de Mesquita Júnior</a:t>
            </a:r>
            <a:r>
              <a:rPr lang="pt-BR" b="0" i="0" dirty="0">
                <a:effectLst/>
              </a:rPr>
              <a:t>: Pra quem deixa muitos projetos de lado pela falta de uma rotina eu recomendo bastante o </a:t>
            </a:r>
            <a:r>
              <a:rPr lang="pt-BR" b="0" i="0" dirty="0" err="1">
                <a:effectLst/>
              </a:rPr>
              <a:t>TimeTune</a:t>
            </a:r>
            <a:r>
              <a:rPr lang="pt-BR" b="0" i="0" dirty="0">
                <a:effectLst/>
              </a:rPr>
              <a:t> ele possui um layout bem intuitivo e é muito prático de usar </a:t>
            </a:r>
            <a:r>
              <a:rPr lang="pt-BR" b="0" i="0" dirty="0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https://play.google.com/store/apps/details?id=com.gmail.jmartindev.timetune</a:t>
            </a:r>
            <a:endParaRPr lang="pt-BR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A aluna Gisele Monteiro Dias disse o seguinte:</a:t>
            </a:r>
            <a:r>
              <a:rPr lang="pt-BR" b="0" i="0" dirty="0">
                <a:effectLst/>
              </a:rPr>
              <a:t> Eu estou fazendo o curso de hábitos, e eu me senti a personagem Luíza (</a:t>
            </a:r>
            <a:r>
              <a:rPr lang="pt-BR" b="0" i="0" dirty="0" err="1">
                <a:effectLst/>
              </a:rPr>
              <a:t>hahaha</a:t>
            </a:r>
            <a:r>
              <a:rPr lang="pt-BR" b="0" i="0" dirty="0">
                <a:effectLst/>
              </a:rPr>
              <a:t>) pois sempre dou uma olhadinha nas redes sociais, infelizmente isso atrapalha muito minha produtividade, decidi baixar para meu celular o aplicativo </a:t>
            </a:r>
            <a:r>
              <a:rPr lang="pt-BR" b="0" i="0" dirty="0" err="1"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AppBlock</a:t>
            </a:r>
            <a:r>
              <a:rPr lang="pt-BR" b="0" i="0" dirty="0">
                <a:effectLst/>
              </a:rPr>
              <a:t>, com ele posso bloquear as minhas redes sociais e determinar o tempo de bloqueio, está sendo muito eficaz para mim."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5977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4CBE-70FB-DED7-D0CC-E03B3537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Sugestões de aplicativos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96D880-5B4E-F511-4BBE-7BF0730ECB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03575" cy="497433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O aluno Renato Gomes Neto disse:</a:t>
            </a:r>
            <a:r>
              <a:rPr lang="pt-BR" b="0" i="0" dirty="0">
                <a:effectLst/>
              </a:rPr>
              <a:t> "Um aplicativo que está me ajudando a lembrar das coisas, que sempre esqueço como comprar algo, ligar pra alguém, mandar um e-mail, </a:t>
            </a:r>
            <a:r>
              <a:rPr lang="pt-BR" b="0" i="0" dirty="0" err="1">
                <a:effectLst/>
              </a:rPr>
              <a:t>etc</a:t>
            </a:r>
            <a:r>
              <a:rPr lang="pt-BR" b="0" i="0" dirty="0">
                <a:effectLst/>
              </a:rPr>
              <a:t>, é o Auxiliar de memória : Bloco de notas de tarefas, para Android, é muito útil porque por vezes esquecemos de abrir até o aplicativo que usamos para nos organizar, e ele abre sozinho assim que o celular é desbloqueado."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https://play.google.com/store/apps/details?id=com.humanhelper.forhuman.quick&amp;hl=pt</a:t>
            </a:r>
            <a:endParaRPr lang="pt-BR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O aluno Bernardo Correa Rocha sugeriu o seguinte:</a:t>
            </a:r>
            <a:r>
              <a:rPr lang="pt-BR" b="0" i="0" dirty="0">
                <a:effectLst/>
              </a:rPr>
              <a:t> Gostaria de deixar duas sugestões super simples: </a:t>
            </a:r>
            <a:r>
              <a:rPr lang="pt-BR" b="0" i="0" dirty="0" err="1">
                <a:effectLst/>
              </a:rPr>
              <a:t>To-do</a:t>
            </a:r>
            <a:r>
              <a:rPr lang="pt-BR" b="0" i="0" dirty="0">
                <a:effectLst/>
              </a:rPr>
              <a:t> (Microsoft) e o Tarefas (Google) para criar listas. Estes são de grandes empresas e já tem integração como Outlook ou Gmail, além de possuírem Widgets para deixar a lista sempre a vista no seu celular. Também gostaria de recomendar o Notes (Google) e o </a:t>
            </a:r>
            <a:r>
              <a:rPr lang="pt-BR" b="0" i="0" dirty="0" err="1">
                <a:effectLst/>
              </a:rPr>
              <a:t>One</a:t>
            </a:r>
            <a:r>
              <a:rPr lang="pt-BR" b="0" i="0" dirty="0">
                <a:effectLst/>
              </a:rPr>
              <a:t> Note (Microsoft), mais uma fez são aplicativos produzidos por essas empresas e possuem grande integração com sistemas operacionais diferentes, além de métodos fáceis de entrada."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 O aluno Eduardo Henrique disse:</a:t>
            </a:r>
            <a:r>
              <a:rPr lang="pt-BR" b="0" i="0" dirty="0">
                <a:effectLst/>
              </a:rPr>
              <a:t> "Depois de que descobri o Google </a:t>
            </a:r>
            <a:r>
              <a:rPr lang="pt-BR" b="0" i="0" dirty="0" err="1">
                <a:effectLst/>
              </a:rPr>
              <a:t>Keep</a:t>
            </a:r>
            <a:r>
              <a:rPr lang="pt-BR" b="0" i="0" dirty="0">
                <a:effectLst/>
              </a:rPr>
              <a:t> minha vida decolou </a:t>
            </a:r>
            <a:r>
              <a:rPr lang="pt-BR" b="0" i="0" dirty="0" err="1">
                <a:effectLst/>
              </a:rPr>
              <a:t>hahah</a:t>
            </a:r>
            <a:r>
              <a:rPr lang="pt-BR" b="0" i="0" dirty="0">
                <a:effectLst/>
              </a:rPr>
              <a:t>. Um bloco de notas completo com funções de listas e compartilhamento em tempo real, caso tenha interesse em editar ou compartilhar o documento com outra pessoa a mesma pode ser adicionada como editora do arquivo." </a:t>
            </a:r>
            <a:r>
              <a:rPr lang="pt-BR" b="0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https://keep.google.com/</a:t>
            </a:r>
            <a:endParaRPr lang="pt-BR" b="0" i="0" dirty="0">
              <a:effectLst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30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3B96D-2AF0-C41B-7ADE-612810D8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110354" cy="640080"/>
          </a:xfrm>
        </p:spPr>
        <p:txBody>
          <a:bodyPr>
            <a:normAutofit/>
          </a:bodyPr>
          <a:lstStyle/>
          <a:p>
            <a:r>
              <a:rPr lang="pt-BR" dirty="0" err="1"/>
              <a:t>TEDx</a:t>
            </a:r>
            <a:r>
              <a:rPr lang="pt-BR" dirty="0"/>
              <a:t> – Como reiniciar a sua mente e praticar bons hábitos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12456-ABE0-64A8-0457-807C774ACF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92065" cy="4974336"/>
          </a:xfrm>
        </p:spPr>
        <p:txBody>
          <a:bodyPr>
            <a:normAutofit/>
          </a:bodyPr>
          <a:lstStyle/>
          <a:p>
            <a:pPr algn="l"/>
            <a:r>
              <a:rPr lang="pt-BR" sz="1300" dirty="0">
                <a:effectLst/>
              </a:rPr>
              <a:t>Na era das conexões rápidas e da vida acelerada, parece impossível "desligar", mas você pode fazer uma pausa nesse ritmo e descobrir maneiras mais saudáveis de se conectar com o mundo e obter melhores resultados nas mais diferentes áreas da sua vida. Pequenas mudanças podem criar bons hábitos e nos levar ao sucesso (tornar nossos planos ou sonhos em realidade) mais rápido do que podemos imaginar. A ideia da palestra é ter um tempo para refletir sobre pensamentos que nos incomodam e colocá-los para serem guiados pelo seguinte processo: tratá-los antes de eliminá-los, tomar atitudes e resolvê-los.</a:t>
            </a:r>
          </a:p>
          <a:p>
            <a:pPr algn="l"/>
            <a:r>
              <a:rPr lang="pt-BR" sz="1300" dirty="0">
                <a:effectLst/>
              </a:rPr>
              <a:t>Confira</a:t>
            </a:r>
            <a:r>
              <a:rPr lang="pt-BR" sz="1300" dirty="0">
                <a:solidFill>
                  <a:srgbClr val="C0C0C0"/>
                </a:solidFill>
                <a:effectLst/>
              </a:rPr>
              <a:t>: </a:t>
            </a:r>
            <a:r>
              <a:rPr lang="pt-BR" sz="1300" dirty="0">
                <a:solidFill>
                  <a:srgbClr val="0095DD"/>
                </a:solidFill>
                <a:effectLst/>
                <a:hlinkClick r:id="rId2"/>
              </a:rPr>
              <a:t>https://www.youtube.com/watch?v=crXlh_maURY</a:t>
            </a:r>
            <a:endParaRPr lang="pt-BR" sz="1300" dirty="0">
              <a:solidFill>
                <a:srgbClr val="C0C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48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304632" y="2785621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02. HÁBITOS-CHAVE</a:t>
            </a:r>
          </a:p>
        </p:txBody>
      </p:sp>
    </p:spTree>
    <p:extLst>
      <p:ext uri="{BB962C8B-B14F-4D97-AF65-F5344CB8AC3E}">
        <p14:creationId xmlns:p14="http://schemas.microsoft.com/office/powerpoint/2010/main" val="326734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304632" y="2785621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01. RECONHECENDO SEUS HÁBITOS</a:t>
            </a:r>
          </a:p>
        </p:txBody>
      </p:sp>
    </p:spTree>
    <p:extLst>
      <p:ext uri="{BB962C8B-B14F-4D97-AF65-F5344CB8AC3E}">
        <p14:creationId xmlns:p14="http://schemas.microsoft.com/office/powerpoint/2010/main" val="2034790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C4127F-6D89-1D2B-D524-A4B760E6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 de hábito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C7E9C8-D900-B136-93A2-E34C9CB331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168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6E30A-ED63-5694-9145-C6E415B2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C2B420-8E36-6F15-CC65-E0EA645573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3457" y="1583092"/>
            <a:ext cx="4416552" cy="4974336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sz="1400" b="1" dirty="0" err="1"/>
              <a:t>Evernote</a:t>
            </a:r>
            <a:r>
              <a:rPr lang="pt-BR" sz="1400" b="1" dirty="0"/>
              <a:t> 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Loop do hábito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Como acompanhar o rendimento? </a:t>
            </a:r>
            <a:br>
              <a:rPr lang="pt-BR" sz="1400" dirty="0"/>
            </a:br>
            <a:r>
              <a:rPr lang="pt-BR" sz="1400" b="1" i="1" dirty="0"/>
              <a:t>Meta SMART</a:t>
            </a:r>
            <a:br>
              <a:rPr lang="pt-BR" sz="1400" dirty="0"/>
            </a:br>
            <a:r>
              <a:rPr lang="pt-BR" sz="1400" dirty="0" err="1"/>
              <a:t>Specific</a:t>
            </a:r>
            <a:r>
              <a:rPr lang="pt-BR" sz="1400" dirty="0"/>
              <a:t> (Específica)</a:t>
            </a:r>
            <a:br>
              <a:rPr lang="pt-BR" sz="1400" dirty="0"/>
            </a:br>
            <a:r>
              <a:rPr lang="pt-BR" sz="1400" dirty="0" err="1"/>
              <a:t>Mensurable</a:t>
            </a:r>
            <a:r>
              <a:rPr lang="pt-BR" sz="1400" dirty="0"/>
              <a:t> (Mensurável)</a:t>
            </a:r>
            <a:br>
              <a:rPr lang="pt-BR" sz="1400" dirty="0"/>
            </a:br>
            <a:r>
              <a:rPr lang="pt-BR" sz="1400" dirty="0" err="1"/>
              <a:t>Attainable</a:t>
            </a:r>
            <a:r>
              <a:rPr lang="pt-BR" sz="1400" dirty="0"/>
              <a:t> (</a:t>
            </a:r>
            <a:r>
              <a:rPr lang="pt-BR" sz="1400" dirty="0" err="1"/>
              <a:t>Alcansável</a:t>
            </a:r>
            <a:r>
              <a:rPr lang="pt-BR" sz="1400" dirty="0"/>
              <a:t>)</a:t>
            </a:r>
            <a:br>
              <a:rPr lang="pt-BR" sz="1400" dirty="0"/>
            </a:br>
            <a:r>
              <a:rPr lang="pt-BR" sz="1400" dirty="0" err="1"/>
              <a:t>Relevant</a:t>
            </a:r>
            <a:r>
              <a:rPr lang="pt-BR" sz="1400" dirty="0"/>
              <a:t> (Relevante) </a:t>
            </a:r>
            <a:br>
              <a:rPr lang="pt-BR" sz="1400" dirty="0"/>
            </a:br>
            <a:r>
              <a:rPr lang="pt-BR" sz="1400" dirty="0"/>
              <a:t>Time-</a:t>
            </a:r>
            <a:r>
              <a:rPr lang="pt-BR" sz="1400" dirty="0" err="1"/>
              <a:t>related</a:t>
            </a:r>
            <a:r>
              <a:rPr lang="pt-BR" sz="1400" dirty="0"/>
              <a:t> (Tempo) 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Quanto tempo leva para gerar um novo hábito?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1A3676A-3D4C-7681-4FD5-12EABADDC1DB}"/>
              </a:ext>
            </a:extLst>
          </p:cNvPr>
          <p:cNvSpPr txBox="1">
            <a:spLocks/>
          </p:cNvSpPr>
          <p:nvPr/>
        </p:nvSpPr>
        <p:spPr>
          <a:xfrm>
            <a:off x="6561756" y="1583092"/>
            <a:ext cx="4416552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b="1" dirty="0"/>
              <a:t>Hábitos-Chave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Procrastinação 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Disciplina 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Você está satisfeito com o seu estilo de vida? </a:t>
            </a:r>
          </a:p>
          <a:p>
            <a:pPr marL="171450" indent="-171450">
              <a:buFontTx/>
              <a:buChar char="-"/>
            </a:pPr>
            <a:r>
              <a:rPr lang="pt-BR" sz="1400" b="1" dirty="0"/>
              <a:t>Técnica Pomodoro </a:t>
            </a:r>
            <a:r>
              <a:rPr lang="pt-BR" sz="1400" dirty="0"/>
              <a:t>(Francesco </a:t>
            </a:r>
            <a:r>
              <a:rPr lang="pt-BR" sz="1400" dirty="0" err="1"/>
              <a:t>Cirillo</a:t>
            </a:r>
            <a:r>
              <a:rPr lang="pt-BR" sz="1400" dirty="0"/>
              <a:t>) </a:t>
            </a:r>
          </a:p>
          <a:p>
            <a:pPr marL="171450" indent="-171450">
              <a:buFontTx/>
              <a:buChar char="-"/>
            </a:pPr>
            <a:r>
              <a:rPr lang="pt-BR" sz="1400" b="1" dirty="0" err="1"/>
              <a:t>Getting</a:t>
            </a:r>
            <a:r>
              <a:rPr lang="pt-BR" sz="1400" b="1" dirty="0"/>
              <a:t> </a:t>
            </a:r>
            <a:r>
              <a:rPr lang="pt-BR" sz="1400" b="1" dirty="0" err="1"/>
              <a:t>Things</a:t>
            </a:r>
            <a:r>
              <a:rPr lang="pt-BR" sz="1400" b="1" dirty="0"/>
              <a:t> </a:t>
            </a:r>
            <a:r>
              <a:rPr lang="pt-BR" sz="1400" b="1" dirty="0" err="1"/>
              <a:t>Done</a:t>
            </a:r>
            <a:r>
              <a:rPr lang="pt-BR" sz="1400" b="1" dirty="0"/>
              <a:t> “A arte de fazer acontecer” </a:t>
            </a:r>
            <a:br>
              <a:rPr lang="pt-BR" sz="1400" b="1" dirty="0"/>
            </a:br>
            <a:r>
              <a:rPr lang="pt-BR" sz="1400" dirty="0"/>
              <a:t>Método de produtividade criado por David Allen.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06239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96B68-3BB9-B654-8F03-5B021F96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829E53-1D3C-0250-317C-E8350556A4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5153381" cy="5063516"/>
          </a:xfrm>
        </p:spPr>
        <p:txBody>
          <a:bodyPr/>
          <a:lstStyle/>
          <a:p>
            <a:r>
              <a:rPr lang="pt-BR" b="1" dirty="0"/>
              <a:t>Objetivos do curso: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Entendermos o que está por trás dos hábitos, porque não conseguimos tirar essas metas do papel;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Discutir se existe diferença entre metas e objetivos;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Discutir a importância de criar listas, como elas nos ajudam a nos comprometer melhor os objetivos;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Apresentação de algumas ferramentas;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Entender o que é e como funciona o loop do hábito;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 Discutir motivação e recompensas e como essas noções nos ajudam a reajustar nossos hábitos. </a:t>
            </a:r>
          </a:p>
        </p:txBody>
      </p:sp>
    </p:spTree>
    <p:extLst>
      <p:ext uri="{BB962C8B-B14F-4D97-AF65-F5344CB8AC3E}">
        <p14:creationId xmlns:p14="http://schemas.microsoft.com/office/powerpoint/2010/main" val="244042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6D211-C8E8-29BB-D9D6-00A2854F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D8283-72DF-6404-9269-8594D82411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798044"/>
          </a:xfrm>
        </p:spPr>
        <p:txBody>
          <a:bodyPr/>
          <a:lstStyle/>
          <a:p>
            <a:r>
              <a:rPr lang="pt-BR" b="1" dirty="0"/>
              <a:t>Objetivos do curso: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Entender o conceito de Meta SMART;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Explorar quanto tempo costuma demorar para que novos hábitos sejam criados e o que são hábitos-chaves;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Discutir procrastinação;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Discutir o conceito de disciplina;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Discutir estilo de vida;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Explicação de técnicas para aumentar o foco. </a:t>
            </a:r>
          </a:p>
        </p:txBody>
      </p:sp>
    </p:spTree>
    <p:extLst>
      <p:ext uri="{BB962C8B-B14F-4D97-AF65-F5344CB8AC3E}">
        <p14:creationId xmlns:p14="http://schemas.microsoft.com/office/powerpoint/2010/main" val="2333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B5D98-E792-31C9-81E0-464C0358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e metas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D9A1F6-8F97-8747-2547-462F6CAD9D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01079"/>
            <a:ext cx="4416552" cy="397764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Para a nos ajudar a tirar os planos do campo das ideias e colocar em ação:</a:t>
            </a:r>
            <a:r>
              <a:rPr lang="pt-BR" b="1" dirty="0">
                <a:solidFill>
                  <a:schemeClr val="accent2"/>
                </a:solidFill>
              </a:rPr>
              <a:t> anotar </a:t>
            </a:r>
            <a:r>
              <a:rPr lang="pt-BR" dirty="0"/>
              <a:t>(em local de acesso frequente)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Exemplo: </a:t>
            </a:r>
            <a:br>
              <a:rPr lang="pt-BR" dirty="0"/>
            </a:br>
            <a:r>
              <a:rPr lang="pt-BR" b="1" dirty="0" err="1"/>
              <a:t>Evernote</a:t>
            </a:r>
            <a:endParaRPr lang="pt-BR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b="1" dirty="0"/>
              <a:t> Objetivo: </a:t>
            </a:r>
            <a:r>
              <a:rPr lang="pt-BR" dirty="0"/>
              <a:t>o que eu quero alcançar lá na frente.</a:t>
            </a:r>
            <a:endParaRPr lang="pt-BR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b="1" dirty="0"/>
              <a:t> Metas: </a:t>
            </a:r>
            <a:r>
              <a:rPr lang="pt-BR" dirty="0"/>
              <a:t>ações que pretendo fazer para alcançar meu objetivo maior.</a:t>
            </a:r>
            <a:r>
              <a:rPr lang="pt-BR" b="1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C16EBC-466E-2ED2-9B2A-F0265C67D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9" t="21067" r="30081" b="10967"/>
          <a:stretch/>
        </p:blipFill>
        <p:spPr>
          <a:xfrm>
            <a:off x="5376621" y="1701079"/>
            <a:ext cx="6166449" cy="40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Seus objetivos e metas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677594" y="2844450"/>
            <a:ext cx="5110161" cy="2258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pt-BR" sz="1600" b="0" i="0" dirty="0">
                <a:effectLst/>
              </a:rPr>
              <a:t>Partindo do princípio que um </a:t>
            </a:r>
            <a:r>
              <a:rPr lang="pt-BR" sz="1600" b="0" i="1" dirty="0">
                <a:effectLst/>
              </a:rPr>
              <a:t>objetivo</a:t>
            </a:r>
            <a:r>
              <a:rPr lang="pt-BR" sz="1600" b="0" i="0" dirty="0">
                <a:effectLst/>
              </a:rPr>
              <a:t> está relacionado com algo que você espera alcançar e uma meta são as ações que você precisa realizar para atingir o objetivo, faça sua lista de objetivos (no mínimo 3) e as respectivas metas para alcançar tais objetivos</a:t>
            </a:r>
            <a:br>
              <a:rPr lang="pt-BR" sz="1600" b="0" i="0" dirty="0">
                <a:solidFill>
                  <a:srgbClr val="000000"/>
                </a:solidFill>
                <a:effectLst/>
              </a:rPr>
            </a:br>
            <a:endParaRPr lang="pt-BR" sz="1600" dirty="0">
              <a:cs typeface="Segoe UI" panose="020B0502040204020203" pitchFamily="34" charset="0"/>
            </a:endParaRP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6332603" y="16426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6857564" y="16828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Objetivo: </a:t>
            </a:r>
            <a:r>
              <a:rPr lang="pt-BR" dirty="0"/>
              <a:t>Aprender </a:t>
            </a:r>
            <a:r>
              <a:rPr lang="pt-BR" dirty="0" err="1"/>
              <a:t>JavaScript</a:t>
            </a:r>
            <a:b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Meta: </a:t>
            </a:r>
            <a:r>
              <a:rPr lang="pt-BR" dirty="0"/>
              <a:t>Estudar de segunda a sexta no mínimo 2h por dia. 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6332603" y="25289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6857564" y="2569150"/>
            <a:ext cx="4783830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Objetivo: </a:t>
            </a:r>
            <a:r>
              <a:rPr lang="pt-BR" dirty="0"/>
              <a:t>Dormir às 22h </a:t>
            </a:r>
            <a:b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Meta: </a:t>
            </a:r>
            <a:r>
              <a:rPr lang="pt-BR" dirty="0"/>
              <a:t>Fazer um alongamento, ler um capítulo de um livro e fazer uma meditação relaxante ao deitar.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  <a:p>
            <a:pPr marL="0" lvl="0" indent="0" rtl="0">
              <a:spcAft>
                <a:spcPts val="2000"/>
              </a:spcAft>
              <a:buNone/>
              <a:defRPr/>
            </a:pP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6332603" y="3421726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6857564" y="3449887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Objetivo: </a:t>
            </a:r>
            <a:r>
              <a:rPr lang="pt-BR" dirty="0"/>
              <a:t>Praticar atividade física</a:t>
            </a:r>
            <a:b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Meta: </a:t>
            </a:r>
            <a:r>
              <a:rPr lang="pt-BR" dirty="0"/>
              <a:t>Ir no projeto de segunda à sexta e alongar em casa aos finais de semana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6332603" y="4478622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6857564" y="4518814"/>
            <a:ext cx="4504252" cy="88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Objetivo: </a:t>
            </a:r>
            <a:r>
              <a:rPr lang="pt-BR" dirty="0"/>
              <a:t>Praticar meditação</a:t>
            </a:r>
            <a:b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Meta: </a:t>
            </a:r>
            <a:r>
              <a:rPr lang="pt-BR" dirty="0"/>
              <a:t>Fazer uma meditação de concentração todos os dias antes de iniciar os estudos. 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48" name="Grupo 36" descr="Círculo pequeno com o número 4 dentro indicando a etapa 4">
            <a:extLst>
              <a:ext uri="{FF2B5EF4-FFF2-40B4-BE49-F238E27FC236}">
                <a16:creationId xmlns:a16="http://schemas.microsoft.com/office/drawing/2014/main" id="{6DB7DFFC-51BF-6B17-A2ED-421AA914CC77}"/>
              </a:ext>
            </a:extLst>
          </p:cNvPr>
          <p:cNvGrpSpPr/>
          <p:nvPr/>
        </p:nvGrpSpPr>
        <p:grpSpPr bwMode="blackWhite">
          <a:xfrm>
            <a:off x="6336325" y="5507259"/>
            <a:ext cx="558179" cy="409838"/>
            <a:chOff x="6953426" y="711274"/>
            <a:chExt cx="558179" cy="409838"/>
          </a:xfrm>
        </p:grpSpPr>
        <p:sp>
          <p:nvSpPr>
            <p:cNvPr id="49" name="Oval 37" descr="Círculo pequeno">
              <a:extLst>
                <a:ext uri="{FF2B5EF4-FFF2-40B4-BE49-F238E27FC236}">
                  <a16:creationId xmlns:a16="http://schemas.microsoft.com/office/drawing/2014/main" id="{C3D4DB9E-2BD1-662E-47F3-99A3603CB741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50" name="Caixa de texto 38" descr="Número 4">
              <a:extLst>
                <a:ext uri="{FF2B5EF4-FFF2-40B4-BE49-F238E27FC236}">
                  <a16:creationId xmlns:a16="http://schemas.microsoft.com/office/drawing/2014/main" id="{4A865401-5F8E-FFAB-5B23-EFD77F39BCBC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51" name="Espaço Reservado para Conteúdo 17">
            <a:extLst>
              <a:ext uri="{FF2B5EF4-FFF2-40B4-BE49-F238E27FC236}">
                <a16:creationId xmlns:a16="http://schemas.microsoft.com/office/drawing/2014/main" id="{707DCEF9-96A3-DE35-6F13-AD98238E3103}"/>
              </a:ext>
            </a:extLst>
          </p:cNvPr>
          <p:cNvSpPr txBox="1">
            <a:spLocks/>
          </p:cNvSpPr>
          <p:nvPr/>
        </p:nvSpPr>
        <p:spPr>
          <a:xfrm>
            <a:off x="6861286" y="5547451"/>
            <a:ext cx="4504252" cy="882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  <a:defRPr/>
            </a:pPr>
            <a:r>
              <a:rPr lang="pt-BR" sz="4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Objetivo: </a:t>
            </a:r>
            <a:r>
              <a:rPr lang="pt-BR" sz="4800" dirty="0"/>
              <a:t>Aprender inglês</a:t>
            </a:r>
            <a:r>
              <a:rPr lang="pt-BR" sz="4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br>
              <a:rPr lang="pt-BR" sz="4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Meta: </a:t>
            </a:r>
            <a:r>
              <a:rPr lang="pt-BR" sz="4800" dirty="0"/>
              <a:t>Assistir aulas no canal do Guanabara 2x por semana e praticar no </a:t>
            </a:r>
            <a:r>
              <a:rPr lang="pt-BR" sz="4800" dirty="0" err="1"/>
              <a:t>Duolingo</a:t>
            </a:r>
            <a:r>
              <a:rPr lang="pt-BR" sz="4800" dirty="0"/>
              <a:t> todos os dias.</a:t>
            </a:r>
            <a:endParaRPr lang="pt-BR" sz="4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AFB4E-4FEA-BE1B-E1C4-7BB4D839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5275"/>
            <a:ext cx="6877119" cy="640080"/>
          </a:xfrm>
        </p:spPr>
        <p:txBody>
          <a:bodyPr/>
          <a:lstStyle/>
          <a:p>
            <a:r>
              <a:rPr lang="pt-BR" dirty="0"/>
              <a:t>Hábitos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279E6B-D078-D645-CE23-8B9A1C68A4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4232" y="1544971"/>
            <a:ext cx="10697497" cy="3977640"/>
          </a:xfrm>
        </p:spPr>
        <p:txBody>
          <a:bodyPr/>
          <a:lstStyle/>
          <a:p>
            <a:pPr algn="ctr"/>
            <a:r>
              <a:rPr lang="pt-BR" b="1" dirty="0"/>
              <a:t>O que são hábitos?</a:t>
            </a:r>
          </a:p>
          <a:p>
            <a:pPr algn="ctr"/>
            <a:r>
              <a:rPr lang="pt-BR" dirty="0"/>
              <a:t>Charles </a:t>
            </a:r>
            <a:r>
              <a:rPr lang="pt-BR" dirty="0" err="1"/>
              <a:t>Duhigg</a:t>
            </a:r>
            <a:r>
              <a:rPr lang="pt-BR" dirty="0"/>
              <a:t>, autor do livro “O poder do hábito” fala sobre a estrutura neurológica do hábito.  </a:t>
            </a:r>
          </a:p>
          <a:p>
            <a:pPr algn="ctr"/>
            <a:endParaRPr lang="pt-BR" dirty="0"/>
          </a:p>
        </p:txBody>
      </p:sp>
      <p:pic>
        <p:nvPicPr>
          <p:cNvPr id="1034" name="Picture 10" descr="O poder do hábito - Loja Oficial da Literare Books">
            <a:extLst>
              <a:ext uri="{FF2B5EF4-FFF2-40B4-BE49-F238E27FC236}">
                <a16:creationId xmlns:a16="http://schemas.microsoft.com/office/drawing/2014/main" id="{BD8619C3-5095-4A74-346B-8D8679C8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93" y="2811815"/>
            <a:ext cx="3315774" cy="331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01E28-3254-5381-5574-5F211A85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Hábitos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7C2202-26EF-B11E-4EBA-E0F244503B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640080"/>
          </a:xfrm>
        </p:spPr>
        <p:txBody>
          <a:bodyPr/>
          <a:lstStyle/>
          <a:p>
            <a:r>
              <a:rPr lang="pt-BR" b="1" dirty="0"/>
              <a:t>3 componentes do hábito: </a:t>
            </a:r>
            <a:r>
              <a:rPr lang="pt-BR" dirty="0"/>
              <a:t>deixa, rotina e recompensa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15F22D-096E-E396-89B9-36EC68D79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5" t="14623" r="12500" b="10538"/>
          <a:stretch/>
        </p:blipFill>
        <p:spPr>
          <a:xfrm>
            <a:off x="521207" y="2211089"/>
            <a:ext cx="4591665" cy="2435822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C4BC9C1-5FC2-B86A-FBCD-F12BA1D6D224}"/>
              </a:ext>
            </a:extLst>
          </p:cNvPr>
          <p:cNvSpPr txBox="1">
            <a:spLocks/>
          </p:cNvSpPr>
          <p:nvPr/>
        </p:nvSpPr>
        <p:spPr>
          <a:xfrm>
            <a:off x="5863663" y="1465104"/>
            <a:ext cx="4416552" cy="32113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3 componentes do hábito:</a:t>
            </a:r>
          </a:p>
          <a:p>
            <a:r>
              <a:rPr lang="pt-BR" b="1" i="1" dirty="0"/>
              <a:t>Deixa</a:t>
            </a:r>
            <a:r>
              <a:rPr lang="pt-BR" dirty="0"/>
              <a:t>:  </a:t>
            </a:r>
            <a:r>
              <a:rPr lang="pt-BR" i="1" dirty="0"/>
              <a:t>Qual é o nosso incentivo/estimulo?</a:t>
            </a:r>
            <a:br>
              <a:rPr lang="pt-BR" dirty="0"/>
            </a:br>
            <a:r>
              <a:rPr lang="pt-BR" dirty="0" err="1"/>
              <a:t>É</a:t>
            </a:r>
            <a:r>
              <a:rPr lang="pt-BR" dirty="0"/>
              <a:t> o que faz iniciar uma ação.</a:t>
            </a:r>
            <a:br>
              <a:rPr lang="pt-BR" dirty="0"/>
            </a:br>
            <a:r>
              <a:rPr lang="pt-BR" dirty="0"/>
              <a:t>Exemplo:  (ver um livro na cabeceira da cama) </a:t>
            </a:r>
          </a:p>
          <a:p>
            <a:r>
              <a:rPr lang="pt-BR" b="1" dirty="0"/>
              <a:t>Rotina: </a:t>
            </a:r>
            <a:r>
              <a:rPr lang="pt-BR" i="1" dirty="0"/>
              <a:t>O que eu preciso fazer pra desenvolver esse hábito?</a:t>
            </a:r>
            <a:br>
              <a:rPr lang="pt-BR" i="1" dirty="0"/>
            </a:br>
            <a:r>
              <a:rPr lang="pt-BR" dirty="0"/>
              <a:t>Exemplo:  (Ler um capítulo para ter sono) </a:t>
            </a:r>
          </a:p>
          <a:p>
            <a:r>
              <a:rPr lang="pt-BR" b="1" dirty="0"/>
              <a:t>Recompensa: </a:t>
            </a:r>
            <a:r>
              <a:rPr lang="pt-BR" i="1" dirty="0"/>
              <a:t>O que espero sentir depois que terminar ele?</a:t>
            </a:r>
            <a:br>
              <a:rPr lang="pt-BR" i="1" dirty="0"/>
            </a:br>
            <a:r>
              <a:rPr lang="pt-BR" dirty="0"/>
              <a:t>Exemplo: (bom sono e leitura em dia)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9813252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{3315B034-E3F0-4034-A656-4C8B0CB19DB4}tf10001108_win32</Template>
  <TotalTime>197</TotalTime>
  <Words>2703</Words>
  <Application>Microsoft Office PowerPoint</Application>
  <PresentationFormat>Widescreen</PresentationFormat>
  <Paragraphs>204</Paragraphs>
  <Slides>28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Arial</vt:lpstr>
      <vt:lpstr>Calibri</vt:lpstr>
      <vt:lpstr>Segoe UI</vt:lpstr>
      <vt:lpstr>Segoe UI Light</vt:lpstr>
      <vt:lpstr>Segoe UI Semibold</vt:lpstr>
      <vt:lpstr>Wingdings</vt:lpstr>
      <vt:lpstr>DocBoas-vindas</vt:lpstr>
      <vt:lpstr>Desenvolvimento Pessoal T5 - ONE</vt:lpstr>
      <vt:lpstr>Apresentação do PowerPoint</vt:lpstr>
      <vt:lpstr>Apresentação</vt:lpstr>
      <vt:lpstr>Apresentação </vt:lpstr>
      <vt:lpstr>Apresentação</vt:lpstr>
      <vt:lpstr>Objetivos e metas</vt:lpstr>
      <vt:lpstr>Seus objetivos e metas</vt:lpstr>
      <vt:lpstr>Hábitos</vt:lpstr>
      <vt:lpstr>Hábitos</vt:lpstr>
      <vt:lpstr>O Loop do hábito</vt:lpstr>
      <vt:lpstr>Seu loop do hábito</vt:lpstr>
      <vt:lpstr>Crie metas mais efetivas com o Método S.M.A.R.T. </vt:lpstr>
      <vt:lpstr>Finalize a criação das metas com o método S.M.AR.T</vt:lpstr>
      <vt:lpstr>A sua meta SMART </vt:lpstr>
      <vt:lpstr>Sugestões de aplicativos </vt:lpstr>
      <vt:lpstr>Sugestões de aplicativos </vt:lpstr>
      <vt:lpstr>Sugestões de aplicativos </vt:lpstr>
      <vt:lpstr>TEDx – Como reiniciar a sua mente e praticar bons hábitos</vt:lpstr>
      <vt:lpstr>Apresentação do PowerPoint</vt:lpstr>
      <vt:lpstr>Mudança de hábito</vt:lpstr>
      <vt:lpstr>Como usar o Designer do PowerPoint</vt:lpstr>
      <vt:lpstr>O Designer ajuda você a transmitir seu ponto de vista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Pessoal T5 - ONE</dc:title>
  <dc:creator>RAIZA CIRNE BRAZ</dc:creator>
  <cp:keywords/>
  <cp:lastModifiedBy>RAIZA CIRNE BRAZ</cp:lastModifiedBy>
  <cp:revision>66</cp:revision>
  <dcterms:created xsi:type="dcterms:W3CDTF">2023-05-01T21:20:12Z</dcterms:created>
  <dcterms:modified xsi:type="dcterms:W3CDTF">2023-05-02T21:53:27Z</dcterms:modified>
  <cp:version/>
</cp:coreProperties>
</file>